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charts/chart9.xml" ContentType="application/vnd.openxmlformats-officedocument.drawingml.chart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10.xml" ContentType="application/vnd.openxmlformats-officedocument.drawingml.chart+xml"/>
  <Override PartName="/ppt/drawings/drawing3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drawings/drawing4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12.xml" ContentType="application/vnd.openxmlformats-officedocument.drawingml.chart+xml"/>
  <Override PartName="/ppt/drawings/drawing5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13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21"/>
  </p:notesMasterIdLst>
  <p:sldIdLst>
    <p:sldId id="290" r:id="rId2"/>
    <p:sldId id="306" r:id="rId3"/>
    <p:sldId id="291" r:id="rId4"/>
    <p:sldId id="305" r:id="rId5"/>
    <p:sldId id="292" r:id="rId6"/>
    <p:sldId id="293" r:id="rId7"/>
    <p:sldId id="294" r:id="rId8"/>
    <p:sldId id="295" r:id="rId9"/>
    <p:sldId id="296" r:id="rId10"/>
    <p:sldId id="297" r:id="rId11"/>
    <p:sldId id="299" r:id="rId12"/>
    <p:sldId id="309" r:id="rId13"/>
    <p:sldId id="308" r:id="rId14"/>
    <p:sldId id="301" r:id="rId15"/>
    <p:sldId id="302" r:id="rId16"/>
    <p:sldId id="303" r:id="rId17"/>
    <p:sldId id="268" r:id="rId18"/>
    <p:sldId id="280" r:id="rId19"/>
    <p:sldId id="28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оробьева" initials="В" lastIdx="1" clrIdx="0">
    <p:extLst>
      <p:ext uri="{19B8F6BF-5375-455C-9EA6-DF929625EA0E}">
        <p15:presenceInfo xmlns:p15="http://schemas.microsoft.com/office/powerpoint/2012/main" userId="Воробье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0066"/>
    <a:srgbClr val="33CC33"/>
    <a:srgbClr val="FF3300"/>
    <a:srgbClr val="009900"/>
    <a:srgbClr val="FFFFFF"/>
    <a:srgbClr val="FFFF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70" autoAdjust="0"/>
  </p:normalViewPr>
  <p:slideViewPr>
    <p:cSldViewPr>
      <p:cViewPr varScale="1">
        <p:scale>
          <a:sx n="58" d="100"/>
          <a:sy n="58" d="100"/>
        </p:scale>
        <p:origin x="78" y="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507993570364313"/>
          <c:y val="2.6426241465856374E-2"/>
          <c:w val="0.59311488626364151"/>
          <c:h val="0.8726397578681074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00A6A2"/>
            </a:solidFill>
            <a:scene3d>
              <a:camera prst="orthographicFront"/>
              <a:lightRig rig="threePt" dir="t"/>
            </a:scene3d>
            <a:sp3d>
              <a:bevelT w="25400"/>
              <a:bevelB w="25400"/>
            </a:sp3d>
          </c:spPr>
          <c:invertIfNegative val="0"/>
          <c:dLbls>
            <c:dLbl>
              <c:idx val="0"/>
              <c:layout>
                <c:manualLayout>
                  <c:x val="1.8518518518518583E-2"/>
                  <c:y val="-8.4092501751927146E-3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425925925925927"/>
                  <c:y val="-2.8030833917308596E-3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043209876543397"/>
                  <c:y val="0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3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Профицит/Дефицит (+/-)</c:v>
                </c:pt>
                <c:pt idx="1">
                  <c:v>Расходы</c:v>
                </c:pt>
                <c:pt idx="2">
                  <c:v>Доходы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12.389999999999986</c:v>
                </c:pt>
                <c:pt idx="1">
                  <c:v>894.25</c:v>
                </c:pt>
                <c:pt idx="2">
                  <c:v>906.64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Утверждено окончательной редакцией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25400"/>
              <a:bevelB w="25400"/>
            </a:sp3d>
          </c:spPr>
          <c:invertIfNegative val="0"/>
          <c:dLbls>
            <c:dLbl>
              <c:idx val="0"/>
              <c:layout>
                <c:manualLayout>
                  <c:x val="1.5432098765432171E-2"/>
                  <c:y val="-1.4015416958654386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271604938271644"/>
                  <c:y val="-8.4092501751927146E-3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1267704532920356"/>
                  <c:y val="-1.44162051690258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3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Профицит/Дефицит (+/-)</c:v>
                </c:pt>
                <c:pt idx="1">
                  <c:v>Расходы</c:v>
                </c:pt>
                <c:pt idx="2">
                  <c:v>Доходы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1.8799999999999955</c:v>
                </c:pt>
                <c:pt idx="1">
                  <c:v>904.91</c:v>
                </c:pt>
                <c:pt idx="2">
                  <c:v>906.79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Утверждено первоначальной редакцией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25400"/>
              <a:bevelB w="25400"/>
            </a:sp3d>
          </c:spPr>
          <c:invertIfNegative val="0"/>
          <c:dLbls>
            <c:dLbl>
              <c:idx val="0"/>
              <c:layout>
                <c:manualLayout>
                  <c:x val="2.8906753414240402E-3"/>
                  <c:y val="-1.4414313526830638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648756087773728"/>
                  <c:y val="-1.6816699114635823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25"/>
                  <c:y val="-5.6061667834618649E-3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2398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3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Профицит/Дефицит (+/-)</c:v>
                </c:pt>
                <c:pt idx="1">
                  <c:v>Расходы</c:v>
                </c:pt>
                <c:pt idx="2">
                  <c:v>Доходы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557.79</c:v>
                </c:pt>
                <c:pt idx="2">
                  <c:v>557.79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3841560"/>
        <c:axId val="203842344"/>
        <c:axId val="0"/>
      </c:bar3DChart>
      <c:catAx>
        <c:axId val="203841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3842344"/>
        <c:crosses val="autoZero"/>
        <c:auto val="1"/>
        <c:lblAlgn val="ctr"/>
        <c:lblOffset val="100"/>
        <c:noMultiLvlLbl val="0"/>
      </c:catAx>
      <c:valAx>
        <c:axId val="203842344"/>
        <c:scaling>
          <c:orientation val="minMax"/>
        </c:scaling>
        <c:delete val="0"/>
        <c:axPos val="b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3841560"/>
        <c:crosses val="autoZero"/>
        <c:crossBetween val="between"/>
      </c:valAx>
      <c:spPr>
        <a:noFill/>
        <a:ln w="25399">
          <a:noFill/>
        </a:ln>
      </c:spPr>
    </c:plotArea>
    <c:legend>
      <c:legendPos val="r"/>
      <c:layout>
        <c:manualLayout>
          <c:xMode val="edge"/>
          <c:yMode val="edge"/>
          <c:x val="0.7404803926611836"/>
          <c:y val="0.23043618648388378"/>
          <c:w val="0.25084763393139625"/>
          <c:h val="0.55354217413470796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083333333333327E-2"/>
          <c:y val="4.0421751968503929E-2"/>
          <c:w val="0.85524475065616801"/>
          <c:h val="0.7912502460629921"/>
        </c:manualLayout>
      </c:layout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07714112"/>
        <c:axId val="207720776"/>
      </c:bubbleChart>
      <c:valAx>
        <c:axId val="207714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7720776"/>
        <c:crosses val="autoZero"/>
        <c:crossBetween val="midCat"/>
      </c:valAx>
      <c:valAx>
        <c:axId val="207720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771411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083333333333327E-2"/>
          <c:y val="4.0421751968503929E-2"/>
          <c:w val="0.85524475065616801"/>
          <c:h val="0.7912502460629921"/>
        </c:manualLayout>
      </c:layout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07716072"/>
        <c:axId val="207717248"/>
      </c:bubbleChart>
      <c:valAx>
        <c:axId val="207716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7717248"/>
        <c:crosses val="autoZero"/>
        <c:crossBetween val="midCat"/>
      </c:valAx>
      <c:valAx>
        <c:axId val="2077172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771607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083333333333327E-2"/>
          <c:y val="4.0421751968503929E-2"/>
          <c:w val="0.85524475065616801"/>
          <c:h val="0.7912502460629921"/>
        </c:manualLayout>
      </c:layout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07718816"/>
        <c:axId val="207717640"/>
      </c:bubbleChart>
      <c:valAx>
        <c:axId val="20771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7717640"/>
        <c:crosses val="autoZero"/>
        <c:crossBetween val="midCat"/>
      </c:valAx>
      <c:valAx>
        <c:axId val="207717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771881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3032857460282194E-2"/>
          <c:y val="0.17544143714778773"/>
          <c:w val="0.57476635514018692"/>
          <c:h val="0.67638513656115529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Дотация на выравнивание бюджетной обеспеченности</c:v>
                </c:pt>
              </c:strCache>
            </c:strRef>
          </c:tx>
          <c:spPr>
            <a:solidFill>
              <a:schemeClr val="accent2"/>
            </a:solidFill>
            <a:ln w="11598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123359459011892E-2"/>
                  <c:y val="-1.1837904803571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7220308854571716E-2"/>
                  <c:y val="-2.35882562886442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2"/>
                <c:pt idx="0">
                  <c:v>32.200000000000003</c:v>
                </c:pt>
                <c:pt idx="1">
                  <c:v>35.6</c:v>
                </c:pt>
              </c:numCache>
            </c:numRef>
          </c:val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chemeClr val="hlink"/>
            </a:solidFill>
            <a:ln w="11598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7397260273972601E-2"/>
                  <c:y val="-4.3990562564575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4520547945205477E-2"/>
                  <c:y val="-5.02749286452292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2"/>
                <c:pt idx="0">
                  <c:v>6.5</c:v>
                </c:pt>
                <c:pt idx="1">
                  <c:v>2.61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pyramid"/>
        <c:axId val="207715680"/>
        <c:axId val="207719992"/>
        <c:axId val="0"/>
      </c:bar3DChart>
      <c:catAx>
        <c:axId val="20771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290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207719992"/>
        <c:crosses val="autoZero"/>
        <c:auto val="1"/>
        <c:lblAlgn val="ctr"/>
        <c:lblOffset val="100"/>
        <c:noMultiLvlLbl val="0"/>
      </c:catAx>
      <c:valAx>
        <c:axId val="207719992"/>
        <c:scaling>
          <c:orientation val="minMax"/>
        </c:scaling>
        <c:delete val="0"/>
        <c:axPos val="l"/>
        <c:majorGridlines>
          <c:spPr>
            <a:ln w="2900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290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13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207715680"/>
        <c:crosses val="autoZero"/>
        <c:crossBetween val="between"/>
      </c:valAx>
      <c:spPr>
        <a:noFill/>
        <a:ln w="23196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1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ayout>
        <c:manualLayout>
          <c:xMode val="edge"/>
          <c:yMode val="edge"/>
          <c:x val="0.67056074766355145"/>
          <c:y val="0.28205128205128205"/>
          <c:w val="0.31157206721377073"/>
          <c:h val="0.3117290510394175"/>
        </c:manualLayout>
      </c:layout>
      <c:overlay val="0"/>
      <c:spPr>
        <a:noFill/>
        <a:ln w="2900">
          <a:solidFill>
            <a:schemeClr val="tx1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13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</c:spPr>
    </c:sideWall>
    <c:backWall>
      <c:thickness val="0"/>
      <c:spPr>
        <a:noFill/>
        <a:ln w="25400">
          <a:noFill/>
        </a:ln>
        <a:scene3d>
          <a:camera prst="orthographicFront"/>
          <a:lightRig rig="threePt" dir="t"/>
        </a:scene3d>
      </c:spPr>
    </c:backWall>
    <c:plotArea>
      <c:layout>
        <c:manualLayout>
          <c:layoutTarget val="inner"/>
          <c:xMode val="edge"/>
          <c:yMode val="edge"/>
          <c:x val="9.0233713398149965E-2"/>
          <c:y val="5.4054360993337373E-2"/>
          <c:w val="0.7345500700280112"/>
          <c:h val="0.851478643949955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4.8475058628102401E-3"/>
                  <c:y val="0.163461538461538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158352876034135E-3"/>
                  <c:y val="0.189102564102564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2316705752068269E-3"/>
                  <c:y val="0.131410256410256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815.25</c:v>
                </c:pt>
                <c:pt idx="1">
                  <c:v>906.64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C000"/>
            </a:solidFill>
            <a:scene3d>
              <a:camera prst="orthographicFront"/>
              <a:lightRig rig="threePt" dir="t"/>
            </a:scene3d>
            <a:sp3d prstMaterial="matte">
              <a:bevelT/>
            </a:sp3d>
          </c:spPr>
          <c:invertIfNegative val="0"/>
          <c:dLbls>
            <c:dLbl>
              <c:idx val="0"/>
              <c:layout>
                <c:manualLayout>
                  <c:x val="-4.8475058628102401E-3"/>
                  <c:y val="0.256410256410256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6159625187284216E-3"/>
                  <c:y val="0.269230769230769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243589743589743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794.71</c:v>
                </c:pt>
                <c:pt idx="1">
                  <c:v>894.25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Профицит/Дефицит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flat"/>
          </c:spPr>
          <c:invertIfNegative val="0"/>
          <c:dLbls>
            <c:dLbl>
              <c:idx val="0"/>
              <c:layout>
                <c:manualLayout>
                  <c:x val="2.8860429649230836E-2"/>
                  <c:y val="-3.69804340736333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463786851965942E-2"/>
                  <c:y val="-4.26699900727877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20.539999999999964</c:v>
                </c:pt>
                <c:pt idx="1">
                  <c:v>12.389999999999986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3840384"/>
        <c:axId val="203839208"/>
        <c:axId val="0"/>
      </c:bar3DChart>
      <c:catAx>
        <c:axId val="203840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3839208"/>
        <c:crosses val="autoZero"/>
        <c:auto val="1"/>
        <c:lblAlgn val="ctr"/>
        <c:lblOffset val="100"/>
        <c:noMultiLvlLbl val="0"/>
      </c:catAx>
      <c:valAx>
        <c:axId val="203839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840384"/>
        <c:crosses val="autoZero"/>
        <c:crossBetween val="between"/>
      </c:valAx>
    </c:plotArea>
    <c:legend>
      <c:legendPos val="r"/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84594540000605989"/>
          <c:y val="0.11416988614168315"/>
          <c:w val="0.14443445677752978"/>
          <c:h val="0.66071802953793668"/>
        </c:manualLayout>
      </c:layout>
      <c:overlay val="0"/>
    </c:legend>
    <c:plotVisOnly val="1"/>
    <c:dispBlanksAs val="gap"/>
    <c:showDLblsOverMax val="0"/>
  </c:chart>
  <c:spPr>
    <a:effectLst>
      <a:innerShdw blurRad="114300">
        <a:prstClr val="black"/>
      </a:inn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</c:spPr>
    </c:sideWall>
    <c:backWall>
      <c:thickness val="0"/>
      <c:spPr>
        <a:noFill/>
        <a:ln w="25400">
          <a:noFill/>
        </a:ln>
        <a:scene3d>
          <a:camera prst="orthographicFront"/>
          <a:lightRig rig="threePt" dir="t"/>
        </a:scene3d>
      </c:spPr>
    </c:backWall>
    <c:plotArea>
      <c:layout>
        <c:manualLayout>
          <c:layoutTarget val="inner"/>
          <c:xMode val="edge"/>
          <c:yMode val="edge"/>
          <c:x val="9.0233713398149965E-2"/>
          <c:y val="5.4054360993337373E-2"/>
          <c:w val="0.7345500700280112"/>
          <c:h val="0.820187260246315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2.5691084828958398E-2"/>
                  <c:y val="-4.4199166042482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3007216369898296E-2"/>
                  <c:y val="-1.2868641835494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2316705752068269E-3"/>
                  <c:y val="0.131410256410256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197.85</c:v>
                </c:pt>
                <c:pt idx="1">
                  <c:v>241.23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FFC000"/>
            </a:solidFill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0"/>
              <c:layout>
                <c:manualLayout>
                  <c:x val="3.6839719829109899E-2"/>
                  <c:y val="-4.19117857872421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2054519194836935E-2"/>
                  <c:y val="-3.73876468922806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243589743589743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25.13</c:v>
                </c:pt>
                <c:pt idx="1">
                  <c:v>32.9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3840776"/>
        <c:axId val="203841168"/>
        <c:axId val="0"/>
      </c:bar3DChart>
      <c:catAx>
        <c:axId val="203840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3841168"/>
        <c:crosses val="autoZero"/>
        <c:auto val="1"/>
        <c:lblAlgn val="ctr"/>
        <c:lblOffset val="100"/>
        <c:noMultiLvlLbl val="0"/>
      </c:catAx>
      <c:valAx>
        <c:axId val="203841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840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037973053499102"/>
          <c:y val="0.38975440900831809"/>
          <c:w val="0.3016034834513337"/>
          <c:h val="0.15790852987660869"/>
        </c:manualLayout>
      </c:layout>
      <c:overlay val="0"/>
    </c:legend>
    <c:plotVisOnly val="1"/>
    <c:dispBlanksAs val="gap"/>
    <c:showDLblsOverMax val="0"/>
  </c:chart>
  <c:spPr>
    <a:effectLst>
      <a:innerShdw blurRad="114300">
        <a:prstClr val="black"/>
      </a:inn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71230907598473"/>
          <c:y val="5.5251851772938468E-2"/>
          <c:w val="0.54562851666829526"/>
          <c:h val="0.821847800777082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10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hade val="51000"/>
                      <a:satMod val="130000"/>
                    </a:schemeClr>
                  </a:gs>
                  <a:gs pos="80000">
                    <a:schemeClr val="accent6">
                      <a:shade val="45000"/>
                      <a:shade val="93000"/>
                      <a:satMod val="130000"/>
                    </a:schemeClr>
                  </a:gs>
                  <a:gs pos="100000">
                    <a:schemeClr val="accent6">
                      <a:shade val="4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6">
                      <a:shade val="61000"/>
                      <a:shade val="51000"/>
                      <a:satMod val="130000"/>
                    </a:schemeClr>
                  </a:gs>
                  <a:gs pos="80000">
                    <a:schemeClr val="accent6">
                      <a:shade val="61000"/>
                      <a:shade val="93000"/>
                      <a:satMod val="130000"/>
                    </a:schemeClr>
                  </a:gs>
                  <a:gs pos="100000">
                    <a:schemeClr val="accent6">
                      <a:shade val="61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76000"/>
                      <a:shade val="51000"/>
                      <a:satMod val="130000"/>
                    </a:schemeClr>
                  </a:gs>
                  <a:gs pos="80000">
                    <a:schemeClr val="accent6">
                      <a:shade val="76000"/>
                      <a:shade val="93000"/>
                      <a:satMod val="130000"/>
                    </a:schemeClr>
                  </a:gs>
                  <a:gs pos="100000">
                    <a:schemeClr val="accent6">
                      <a:shade val="76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shade val="92000"/>
                      <a:shade val="51000"/>
                      <a:satMod val="130000"/>
                    </a:schemeClr>
                  </a:gs>
                  <a:gs pos="80000">
                    <a:schemeClr val="accent6">
                      <a:shade val="92000"/>
                      <a:shade val="93000"/>
                      <a:satMod val="130000"/>
                    </a:schemeClr>
                  </a:gs>
                  <a:gs pos="100000">
                    <a:schemeClr val="accent6">
                      <a:shade val="92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6">
                      <a:tint val="93000"/>
                      <a:shade val="51000"/>
                      <a:satMod val="130000"/>
                    </a:schemeClr>
                  </a:gs>
                  <a:gs pos="80000">
                    <a:schemeClr val="accent6">
                      <a:tint val="93000"/>
                      <a:shade val="93000"/>
                      <a:satMod val="130000"/>
                    </a:schemeClr>
                  </a:gs>
                  <a:gs pos="100000">
                    <a:schemeClr val="accent6">
                      <a:tint val="93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77000"/>
                      <a:shade val="51000"/>
                      <a:satMod val="130000"/>
                    </a:schemeClr>
                  </a:gs>
                  <a:gs pos="80000">
                    <a:schemeClr val="accent6">
                      <a:tint val="77000"/>
                      <a:shade val="93000"/>
                      <a:satMod val="130000"/>
                    </a:schemeClr>
                  </a:gs>
                  <a:gs pos="100000">
                    <a:schemeClr val="accent6">
                      <a:tint val="77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6">
                      <a:tint val="62000"/>
                      <a:shade val="51000"/>
                      <a:satMod val="130000"/>
                    </a:schemeClr>
                  </a:gs>
                  <a:gs pos="80000">
                    <a:schemeClr val="accent6">
                      <a:tint val="62000"/>
                      <a:shade val="93000"/>
                      <a:satMod val="130000"/>
                    </a:schemeClr>
                  </a:gs>
                  <a:gs pos="100000">
                    <a:schemeClr val="accent6">
                      <a:tint val="62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6">
                      <a:tint val="46000"/>
                      <a:shade val="51000"/>
                      <a:satMod val="130000"/>
                    </a:schemeClr>
                  </a:gs>
                  <a:gs pos="80000">
                    <a:schemeClr val="accent6">
                      <a:tint val="46000"/>
                      <a:shade val="93000"/>
                      <a:satMod val="130000"/>
                    </a:schemeClr>
                  </a:gs>
                  <a:gs pos="100000">
                    <a:schemeClr val="accent6">
                      <a:tint val="46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0.11634014070744589"/>
                  <c:y val="-0.25489823809531065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921863524430812E-2"/>
                  <c:y val="5.06198512189665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308206050656475"/>
                      <c:h val="5.2016861140238589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7.7111349627060122E-2"/>
                  <c:y val="-2.551828335664378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8415896154973617E-2"/>
                  <c:y val="-4.694626776629080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4357363216124613E-2"/>
                  <c:y val="-0.130465146186192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0662136660160163"/>
                  <c:y val="7.222142745174432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24143701618509364"/>
                  <c:y val="1.268409293944508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2"/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Акцизы</c:v>
                </c:pt>
                <c:pt idx="2">
                  <c:v>УСН</c:v>
                </c:pt>
                <c:pt idx="3">
                  <c:v>ЕНВД</c:v>
                </c:pt>
                <c:pt idx="4">
                  <c:v>ЕСХН</c:v>
                </c:pt>
                <c:pt idx="5">
                  <c:v>ПСН</c:v>
                </c:pt>
                <c:pt idx="6">
                  <c:v>Гос. Пошлина</c:v>
                </c:pt>
                <c:pt idx="7">
                  <c:v>Неналоговые доходы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218.69</c:v>
                </c:pt>
                <c:pt idx="1">
                  <c:v>2.98</c:v>
                </c:pt>
                <c:pt idx="2">
                  <c:v>8.6999999999999993</c:v>
                </c:pt>
                <c:pt idx="3">
                  <c:v>-0.1</c:v>
                </c:pt>
                <c:pt idx="4">
                  <c:v>8.0500000000000007</c:v>
                </c:pt>
                <c:pt idx="5">
                  <c:v>0.15</c:v>
                </c:pt>
                <c:pt idx="6">
                  <c:v>2.77</c:v>
                </c:pt>
                <c:pt idx="7">
                  <c:v>32.9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433107128127316"/>
          <c:w val="0.85233986242081239"/>
          <c:h val="4.95369235990521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957322239472771E-2"/>
          <c:y val="6.8845280509167175E-2"/>
          <c:w val="0.65095116093401328"/>
          <c:h val="0.846831706674905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1.8618154222591265E-3"/>
                  <c:y val="9.00533478646334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627219391185533E-3"/>
                  <c:y val="7.9080137956245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68.2</c:v>
                </c:pt>
                <c:pt idx="1">
                  <c:v>69.510000000000005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-1.8618154222591265E-3"/>
                  <c:y val="-1.576285909023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7110016729185606E-3"/>
                  <c:y val="-5.8993548034430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157.5</c:v>
                </c:pt>
                <c:pt idx="1">
                  <c:v>155.69999999999999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FFC00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Лист1!$D$2:$D$3</c:f>
              <c:numCache>
                <c:formatCode>0.0</c:formatCode>
                <c:ptCount val="2"/>
                <c:pt idx="0">
                  <c:v>337.9</c:v>
                </c:pt>
                <c:pt idx="1">
                  <c:v>371.76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"/>
            <c:invertIfNegative val="0"/>
            <c:bubble3D val="0"/>
          </c:dPt>
          <c:dLbls>
            <c:dLbl>
              <c:idx val="0"/>
              <c:layout>
                <c:manualLayout>
                  <c:x val="-7.4643058986600666E-3"/>
                  <c:y val="-5.00454287423163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856753409547203E-3"/>
                  <c:y val="-5.6406023379441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928376704773602E-3"/>
                  <c:y val="-4.0677106198635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26.6</c:v>
                </c:pt>
                <c:pt idx="1">
                  <c:v>35.53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716464"/>
        <c:axId val="207721168"/>
      </c:barChart>
      <c:catAx>
        <c:axId val="207716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7721168"/>
        <c:crosses val="autoZero"/>
        <c:auto val="1"/>
        <c:lblAlgn val="ctr"/>
        <c:lblOffset val="100"/>
        <c:noMultiLvlLbl val="0"/>
      </c:catAx>
      <c:valAx>
        <c:axId val="207721168"/>
        <c:scaling>
          <c:orientation val="minMax"/>
          <c:max val="6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716464"/>
        <c:crosses val="autoZero"/>
        <c:crossBetween val="between"/>
        <c:majorUnit val="50"/>
        <c:minorUnit val="2"/>
      </c:valAx>
      <c:spPr>
        <a:scene3d>
          <a:camera prst="orthographicFront"/>
          <a:lightRig rig="threePt" dir="t"/>
        </a:scene3d>
        <a:sp3d>
          <a:bevelT/>
        </a:sp3d>
      </c:spPr>
    </c:plotArea>
    <c:legend>
      <c:legendPos val="r"/>
      <c:layout>
        <c:manualLayout>
          <c:xMode val="edge"/>
          <c:yMode val="edge"/>
          <c:x val="0.76980901551704839"/>
          <c:y val="1.4449874701701221E-2"/>
          <c:w val="0.22123395846008737"/>
          <c:h val="0.89245784527923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1.6157080564784053E-3"/>
                  <c:y val="6.41000403795679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158352876034135E-3"/>
                  <c:y val="3.2051282051282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794.7</c:v>
                </c:pt>
                <c:pt idx="1">
                  <c:v>894.25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716856"/>
        <c:axId val="207715288"/>
      </c:barChart>
      <c:valAx>
        <c:axId val="2077152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07716856"/>
        <c:crosses val="autoZero"/>
        <c:crossBetween val="between"/>
      </c:valAx>
      <c:catAx>
        <c:axId val="2077168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07715288"/>
        <c:crosses val="autoZero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30"/>
      <c:rotY val="22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104744664224981E-3"/>
          <c:y val="7.2480531082543343E-3"/>
          <c:w val="0.91334599610314082"/>
          <c:h val="0.891912314156874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Pt>
            <c:idx val="4"/>
            <c:bubble3D val="0"/>
          </c:dPt>
          <c:dPt>
            <c:idx val="5"/>
            <c:bubble3D val="0"/>
            <c:spPr>
              <a:solidFill>
                <a:srgbClr val="00B0F0"/>
              </a:solidFill>
            </c:spPr>
          </c:dPt>
          <c:dPt>
            <c:idx val="6"/>
            <c:bubble3D val="0"/>
            <c:spPr>
              <a:solidFill>
                <a:schemeClr val="accent1">
                  <a:lumMod val="50000"/>
                </a:schemeClr>
              </a:solidFill>
            </c:spPr>
          </c:dPt>
          <c:dPt>
            <c:idx val="7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8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>
                <c:manualLayout>
                  <c:x val="5.7801700838095479E-2"/>
                  <c:y val="-0.18483372471551868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Общегосударствен-</a:t>
                    </a:r>
                  </a:p>
                  <a:p>
                    <a:r>
                      <a:rPr lang="ru-RU" sz="1400" dirty="0" smtClean="0"/>
                      <a:t>ные </a:t>
                    </a:r>
                    <a:r>
                      <a:rPr lang="ru-RU" sz="1400" dirty="0"/>
                      <a:t>вопросы
</a:t>
                    </a:r>
                    <a:r>
                      <a:rPr lang="ru-RU" sz="1400" dirty="0" smtClean="0"/>
                      <a:t>9,4%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354109580728193E-2"/>
                  <c:y val="-0.1559833344240289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01658545875855"/>
                      <c:h val="0.11343203114418031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"/>
                  <c:y val="-4.25679490711078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880341026533932"/>
                      <c:h val="0.15066286394358008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9.5576448555202559E-3"/>
                  <c:y val="-0.18844938081461268"/>
                </c:manualLayout>
              </c:layout>
              <c:tx>
                <c:rich>
                  <a:bodyPr/>
                  <a:lstStyle/>
                  <a:p>
                    <a:fld id="{6746CE79-2D11-43AB-B44F-EBCCEFD7D781}" type="CATEGORYNAME">
                      <a:rPr lang="ru-RU" smtClean="0"/>
                      <a:pPr/>
                      <a:t>[ИМЯ КАТЕГОРИИ]</a:t>
                    </a:fld>
                    <a:r>
                      <a:rPr lang="ru-RU" dirty="0" smtClean="0"/>
                      <a:t>охрана окружающей среды</a:t>
                    </a:r>
                    <a:r>
                      <a:rPr lang="ru-RU" baseline="0" dirty="0"/>
                      <a:t>
</a:t>
                    </a:r>
                    <a:fld id="{685F8A06-CC9F-404B-99AE-AE7B0BC86DBD}" type="PERCENTAGE">
                      <a:rPr lang="ru-RU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22197416393883135"/>
                  <c:y val="7.60077266909460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8.9303526643215392E-2"/>
                  <c:y val="0.1214840284108462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9697722662001081E-2"/>
                  <c:y val="4.348831864952600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4.8928387041962659E-2"/>
                  <c:y val="-5.433186266974902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Лист1!$A$3:$A$12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правоохр.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</c:v>
                </c:pt>
              </c:strCache>
            </c:strRef>
          </c:cat>
          <c:val>
            <c:numRef>
              <c:f>Лист1!$B$3:$B$12</c:f>
              <c:numCache>
                <c:formatCode>0.0</c:formatCode>
                <c:ptCount val="10"/>
                <c:pt idx="0">
                  <c:v>9.1199999999999992</c:v>
                </c:pt>
                <c:pt idx="1">
                  <c:v>0.03</c:v>
                </c:pt>
                <c:pt idx="2">
                  <c:v>3.28</c:v>
                </c:pt>
                <c:pt idx="3">
                  <c:v>5.54</c:v>
                </c:pt>
                <c:pt idx="4">
                  <c:v>0.14000000000000001</c:v>
                </c:pt>
                <c:pt idx="5">
                  <c:v>64.2</c:v>
                </c:pt>
                <c:pt idx="6">
                  <c:v>9.5</c:v>
                </c:pt>
                <c:pt idx="7">
                  <c:v>2.6</c:v>
                </c:pt>
                <c:pt idx="8">
                  <c:v>1.3</c:v>
                </c:pt>
                <c:pt idx="9">
                  <c:v>4.2699999999999996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75"/>
      <c:rotY val="118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57985839684711"/>
          <c:y val="8.4244064205955801E-2"/>
          <c:w val="0.6191336272881246"/>
          <c:h val="0.910923900388541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explosion val="25"/>
          <c:dPt>
            <c:idx val="0"/>
            <c:bubble3D val="1"/>
            <c:spPr>
              <a:solidFill>
                <a:srgbClr val="FF0000"/>
              </a:solidFill>
            </c:spPr>
          </c:dPt>
          <c:dPt>
            <c:idx val="2"/>
            <c:bubble3D val="1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3"/>
            <c:bubble3D val="1"/>
            <c:spPr>
              <a:solidFill>
                <a:srgbClr val="009900"/>
              </a:solidFill>
            </c:spPr>
          </c:dPt>
          <c:dPt>
            <c:idx val="4"/>
            <c:bubble3D val="1"/>
            <c:spPr>
              <a:solidFill>
                <a:schemeClr val="accent2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>
                <c:manualLayout>
                  <c:x val="5.59281306999544E-2"/>
                  <c:y val="-0.3328941460208125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2736395430265128E-3"/>
                  <c:y val="-7.554137503240381E-2"/>
                </c:manualLayout>
              </c:layout>
              <c:tx>
                <c:rich>
                  <a:bodyPr/>
                  <a:lstStyle/>
                  <a:p>
                    <a:r>
                      <a:rPr lang="ru-RU" sz="1700" dirty="0" smtClean="0"/>
                      <a:t>Коммунальные услуги</a:t>
                    </a:r>
                    <a:r>
                      <a:rPr lang="ru-RU" sz="1700" dirty="0"/>
                      <a:t>; </a:t>
                    </a:r>
                    <a:r>
                      <a:rPr lang="ru-RU" sz="1700" dirty="0" smtClean="0"/>
                      <a:t>48,8    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639187871075289E-2"/>
                  <c:y val="-8.154544276225200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1084331865913593E-2"/>
                  <c:y val="-2.784244511552588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623490822900314"/>
                      <c:h val="0.17436509579743664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-0.68688058870318958"/>
                  <c:y val="7.5656138515473592E-2"/>
                </c:manualLayout>
              </c:layout>
              <c:tx>
                <c:rich>
                  <a:bodyPr/>
                  <a:lstStyle/>
                  <a:p>
                    <a:fld id="{400ADB6B-40F3-4A07-9559-903135B2B7AD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 smtClean="0"/>
                      <a:t> </a:t>
                    </a:r>
                    <a:fld id="{40A299FD-DAD4-4D89-8ED3-0B12B65DF542}" type="VALUE">
                      <a:rPr lang="ru-RU" baseline="0" smtClean="0"/>
                      <a:pPr/>
                      <a:t>[ЗНАЧЕНИЕ]</a:t>
                    </a:fld>
                    <a:endParaRPr lang="ru-RU" baseline="0" dirty="0" smtClean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492448930170631"/>
                      <c:h val="0.16534621153205201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7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Оплата труда с начислениями</c:v>
                </c:pt>
                <c:pt idx="1">
                  <c:v>Коммунальные услуги</c:v>
                </c:pt>
                <c:pt idx="2">
                  <c:v>Социальное обеспечение</c:v>
                </c:pt>
                <c:pt idx="3">
                  <c:v>Приобретение продуктов питания</c:v>
                </c:pt>
                <c:pt idx="4">
                  <c:v>региональные налоги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574.1</c:v>
                </c:pt>
                <c:pt idx="1">
                  <c:v>48.8</c:v>
                </c:pt>
                <c:pt idx="2">
                  <c:v>16.600000000000001</c:v>
                </c:pt>
                <c:pt idx="3">
                  <c:v>27.6</c:v>
                </c:pt>
                <c:pt idx="4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083333333333327E-2"/>
          <c:y val="4.0421751968503929E-2"/>
          <c:w val="0.85524475065616801"/>
          <c:h val="0.7912502460629921"/>
        </c:manualLayout>
      </c:layout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22626376"/>
        <c:axId val="219943024"/>
      </c:bubbleChart>
      <c:valAx>
        <c:axId val="222626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9943024"/>
        <c:crosses val="autoZero"/>
        <c:crossBetween val="midCat"/>
      </c:valAx>
      <c:valAx>
        <c:axId val="219943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2262637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05T16:47:38.743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0.36697</cdr:x>
      <cdr:y>0.4969</cdr:y>
    </cdr:from>
    <cdr:to>
      <cdr:x>0.88392</cdr:x>
      <cdr:y>0.69734</cdr:y>
    </cdr:to>
    <cdr:sp macro="" textlink="">
      <cdr:nvSpPr>
        <cdr:cNvPr id="2" name="Выгнутая вниз стрелка 1"/>
        <cdr:cNvSpPr/>
      </cdr:nvSpPr>
      <cdr:spPr>
        <a:xfrm xmlns:a="http://schemas.openxmlformats.org/drawingml/2006/main" rot="21173140">
          <a:off x="3144538" y="2612019"/>
          <a:ext cx="4429719" cy="1053629"/>
        </a:xfrm>
        <a:prstGeom xmlns:a="http://schemas.openxmlformats.org/drawingml/2006/main" prst="curvedUpArrow">
          <a:avLst>
            <a:gd name="adj1" fmla="val 17638"/>
            <a:gd name="adj2" fmla="val 54375"/>
            <a:gd name="adj3" fmla="val 31898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0.83938</cdr:x>
      <cdr:y>0.56878</cdr:y>
    </cdr:from>
    <cdr:to>
      <cdr:x>0.99904</cdr:x>
      <cdr:y>0.69207</cdr:y>
    </cdr:to>
    <cdr:sp macro="" textlink="">
      <cdr:nvSpPr>
        <cdr:cNvPr id="3" name="Скругленный прямоугольник 2"/>
        <cdr:cNvSpPr/>
      </cdr:nvSpPr>
      <cdr:spPr>
        <a:xfrm xmlns:a="http://schemas.openxmlformats.org/drawingml/2006/main">
          <a:off x="7192646" y="2989837"/>
          <a:ext cx="1368119" cy="648085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dirty="0" smtClean="0">
              <a:solidFill>
                <a:srgbClr val="C00000"/>
              </a:solidFill>
            </a:rPr>
            <a:t>77,6% </a:t>
          </a:r>
          <a:endParaRPr lang="ru-RU" sz="2800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0.78151</cdr:x>
      <cdr:y>0.67837</cdr:y>
    </cdr:from>
    <cdr:to>
      <cdr:x>1</cdr:x>
      <cdr:y>0.77426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696722" y="3565909"/>
          <a:ext cx="1872230" cy="50404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0.20047</cdr:x>
      <cdr:y>0.5377</cdr:y>
    </cdr:from>
    <cdr:to>
      <cdr:x>0.26943</cdr:x>
      <cdr:y>0.63586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1797462" y="3430354"/>
          <a:ext cx="618307" cy="626234"/>
        </a:xfrm>
        <a:prstGeom xmlns:a="http://schemas.openxmlformats.org/drawingml/2006/main" prst="ellipse">
          <a:avLst/>
        </a:prstGeom>
        <a:solidFill xmlns:a="http://schemas.openxmlformats.org/drawingml/2006/main">
          <a:srgbClr val="FF330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0.19173</cdr:x>
      <cdr:y>0.18534</cdr:y>
    </cdr:from>
    <cdr:to>
      <cdr:x>0.38125</cdr:x>
      <cdr:y>0.43783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1719053" y="1182434"/>
          <a:ext cx="1699268" cy="1610819"/>
        </a:xfrm>
        <a:prstGeom xmlns:a="http://schemas.openxmlformats.org/drawingml/2006/main" prst="ellipse">
          <a:avLst/>
        </a:prstGeom>
        <a:solidFill xmlns:a="http://schemas.openxmlformats.org/drawingml/2006/main">
          <a:srgbClr val="00B05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0.7151</cdr:x>
      <cdr:y>0.35613</cdr:y>
    </cdr:from>
    <cdr:to>
      <cdr:x>0.81466</cdr:x>
      <cdr:y>0.49537</cdr:y>
    </cdr:to>
    <cdr:sp macro="" textlink="">
      <cdr:nvSpPr>
        <cdr:cNvPr id="5" name="Овал 4"/>
        <cdr:cNvSpPr/>
      </cdr:nvSpPr>
      <cdr:spPr>
        <a:xfrm xmlns:a="http://schemas.openxmlformats.org/drawingml/2006/main">
          <a:off x="6411664" y="2272004"/>
          <a:ext cx="892671" cy="888314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0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0.01323</cdr:x>
      <cdr:y>0.44715</cdr:y>
    </cdr:from>
    <cdr:to>
      <cdr:x>0.23752</cdr:x>
      <cdr:y>0.56217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118622" y="2852697"/>
          <a:ext cx="2011022" cy="7338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</a:rPr>
            <a:t>Общеэкономические вопросы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+mj-lt"/>
            </a:rPr>
            <a:t>938,5 </a:t>
          </a:r>
          <a:r>
            <a:rPr lang="ru-RU" sz="1200" dirty="0" smtClean="0">
              <a:solidFill>
                <a:schemeClr val="tx1"/>
              </a:solidFill>
              <a:latin typeface="+mj-lt"/>
            </a:rPr>
            <a:t>тыс. руб.</a:t>
          </a:r>
          <a:endParaRPr lang="ru-RU" sz="1200" dirty="0">
            <a:solidFill>
              <a:schemeClr val="tx1"/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0.23364</cdr:x>
      <cdr:y>0.02778</cdr:y>
    </cdr:from>
    <cdr:to>
      <cdr:x>0.47664</cdr:x>
      <cdr:y>0.19444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1951578" y="163022"/>
          <a:ext cx="2029762" cy="9780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0.48962</cdr:x>
      <cdr:y>0.24119</cdr:y>
    </cdr:from>
    <cdr:to>
      <cdr:x>0.71391</cdr:x>
      <cdr:y>0.36281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4310325" y="1415377"/>
          <a:ext cx="1974527" cy="7137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</a:rPr>
            <a:t>Дорожное хозяйство (дорожные фонды)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</a:rPr>
            <a:t>9 107,9 </a:t>
          </a:r>
          <a:r>
            <a:rPr lang="ru-RU" sz="1200" dirty="0" smtClean="0">
              <a:solidFill>
                <a:schemeClr val="tx1"/>
              </a:solidFill>
            </a:rPr>
            <a:t>тыс. руб.</a:t>
          </a:r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0.77161</cdr:x>
      <cdr:y>0.27745</cdr:y>
    </cdr:from>
    <cdr:to>
      <cdr:x>0.9959</cdr:x>
      <cdr:y>0.52327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6445171" y="1628191"/>
          <a:ext cx="1873478" cy="14425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</a:rPr>
            <a:t>Другие вопросы в области национальной экономики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</a:rPr>
            <a:t>2 966,4 </a:t>
          </a:r>
          <a:r>
            <a:rPr lang="ru-RU" sz="1200" dirty="0" smtClean="0">
              <a:solidFill>
                <a:schemeClr val="tx1"/>
              </a:solidFill>
            </a:rPr>
            <a:t>тыс. руб.</a:t>
          </a:r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0.79608</cdr:x>
      <cdr:y>0.62243</cdr:y>
    </cdr:from>
    <cdr:to>
      <cdr:x>1</cdr:x>
      <cdr:y>0.90655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7137784" y="3970928"/>
          <a:ext cx="1828381" cy="1812609"/>
        </a:xfrm>
        <a:prstGeom xmlns:a="http://schemas.openxmlformats.org/drawingml/2006/main" prst="ellipse">
          <a:avLst/>
        </a:prstGeom>
        <a:solidFill xmlns:a="http://schemas.openxmlformats.org/drawingml/2006/main">
          <a:srgbClr val="7030A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0.48131</cdr:x>
      <cdr:y>0.81828</cdr:y>
    </cdr:from>
    <cdr:to>
      <cdr:x>0.59999</cdr:x>
      <cdr:y>0.99465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708412" y="424245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0.37826</cdr:x>
      <cdr:y>0.3672</cdr:y>
    </cdr:from>
    <cdr:to>
      <cdr:x>0.62173</cdr:x>
      <cdr:y>0.69099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3391586" y="2342639"/>
          <a:ext cx="2182992" cy="2065693"/>
        </a:xfrm>
        <a:prstGeom xmlns:a="http://schemas.openxmlformats.org/drawingml/2006/main" prst="ellipse">
          <a:avLst/>
        </a:prstGeom>
        <a:solidFill xmlns:a="http://schemas.openxmlformats.org/drawingml/2006/main">
          <a:srgbClr val="00B0F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0.02887</cdr:x>
      <cdr:y>0.0204</cdr:y>
    </cdr:from>
    <cdr:to>
      <cdr:x>0.4173</cdr:x>
      <cdr:y>0.59989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251521" y="108678"/>
          <a:ext cx="3384376" cy="3087913"/>
        </a:xfrm>
        <a:prstGeom xmlns:a="http://schemas.openxmlformats.org/drawingml/2006/main" prst="ellipse">
          <a:avLst/>
        </a:prstGeom>
        <a:solidFill xmlns:a="http://schemas.openxmlformats.org/drawingml/2006/main">
          <a:srgbClr val="00B0F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0.71432</cdr:x>
      <cdr:y>0.50152</cdr:y>
    </cdr:from>
    <cdr:to>
      <cdr:x>0.94012</cdr:x>
      <cdr:y>0.84928</cdr:y>
    </cdr:to>
    <cdr:sp macro="" textlink="">
      <cdr:nvSpPr>
        <cdr:cNvPr id="5" name="Овал 4"/>
        <cdr:cNvSpPr/>
      </cdr:nvSpPr>
      <cdr:spPr>
        <a:xfrm xmlns:a="http://schemas.openxmlformats.org/drawingml/2006/main">
          <a:off x="6531728" y="2841706"/>
          <a:ext cx="2064761" cy="1970475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0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0.07477</cdr:x>
      <cdr:y>0.02778</cdr:y>
    </cdr:from>
    <cdr:to>
      <cdr:x>0.36449</cdr:x>
      <cdr:y>0.15822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576092" y="144028"/>
          <a:ext cx="2232251" cy="6762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0.37125</cdr:x>
      <cdr:y>0.03029</cdr:y>
    </cdr:from>
    <cdr:to>
      <cdr:x>0.65532</cdr:x>
      <cdr:y>0.15055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3234680" y="161426"/>
          <a:ext cx="2475093" cy="6408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Коммунальное хозяйство</a:t>
          </a: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36 607,4 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0.71028</cdr:x>
      <cdr:y>0.34722</cdr:y>
    </cdr:from>
    <cdr:to>
      <cdr:x>1</cdr:x>
      <cdr:y>0.47767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5472605" y="1800200"/>
          <a:ext cx="2232251" cy="6763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Благоустройство</a:t>
          </a: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12 861,99 тыс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руб</a:t>
          </a:r>
          <a:r>
            <a:rPr lang="ru-RU" sz="1200" dirty="0" smtClean="0">
              <a:solidFill>
                <a:schemeClr val="tx1"/>
              </a:solidFill>
            </a:rPr>
            <a:t>.</a:t>
          </a:r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0.625</cdr:y>
    </cdr:from>
    <cdr:to>
      <cdr:x>0.30841</cdr:x>
      <cdr:y>0.75545</cdr:y>
    </cdr:to>
    <cdr:sp macro="" textlink="">
      <cdr:nvSpPr>
        <cdr:cNvPr id="11" name="Прямоугольник 10"/>
        <cdr:cNvSpPr/>
      </cdr:nvSpPr>
      <cdr:spPr>
        <a:xfrm xmlns:a="http://schemas.openxmlformats.org/drawingml/2006/main">
          <a:off x="0" y="3240360"/>
          <a:ext cx="2478127" cy="6763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Жилищное хозяйство</a:t>
          </a: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52,2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тыс. руб.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0.1165</cdr:x>
      <cdr:y>0.75</cdr:y>
    </cdr:from>
    <cdr:to>
      <cdr:x>0.1611</cdr:x>
      <cdr:y>0.81611</cdr:y>
    </cdr:to>
    <cdr:sp macro="" textlink="">
      <cdr:nvSpPr>
        <cdr:cNvPr id="12" name="Овал 11"/>
        <cdr:cNvSpPr/>
      </cdr:nvSpPr>
      <cdr:spPr>
        <a:xfrm xmlns:a="http://schemas.openxmlformats.org/drawingml/2006/main">
          <a:off x="1015060" y="3996444"/>
          <a:ext cx="388588" cy="352275"/>
        </a:xfrm>
        <a:prstGeom xmlns:a="http://schemas.openxmlformats.org/drawingml/2006/main" prst="ellipse">
          <a:avLst/>
        </a:prstGeom>
        <a:solidFill xmlns:a="http://schemas.openxmlformats.org/drawingml/2006/main">
          <a:srgbClr val="C0000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0.07477</cdr:x>
      <cdr:y>0.02778</cdr:y>
    </cdr:from>
    <cdr:to>
      <cdr:x>0.36449</cdr:x>
      <cdr:y>0.25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576065" y="144028"/>
          <a:ext cx="2232247" cy="11521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0.0431</cdr:x>
      <cdr:y>0.03846</cdr:y>
    </cdr:from>
    <cdr:to>
      <cdr:x>0.26724</cdr:x>
      <cdr:y>0.34615</cdr:y>
    </cdr:to>
    <cdr:sp macro="" textlink="">
      <cdr:nvSpPr>
        <cdr:cNvPr id="11" name="Овал 10"/>
        <cdr:cNvSpPr/>
      </cdr:nvSpPr>
      <cdr:spPr>
        <a:xfrm xmlns:a="http://schemas.openxmlformats.org/drawingml/2006/main">
          <a:off x="360040" y="216024"/>
          <a:ext cx="1872208" cy="1728192"/>
        </a:xfrm>
        <a:prstGeom xmlns:a="http://schemas.openxmlformats.org/drawingml/2006/main" prst="ellipse">
          <a:avLst/>
        </a:prstGeom>
        <a:solidFill xmlns:a="http://schemas.openxmlformats.org/drawingml/2006/main">
          <a:srgbClr val="00B05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0.01724</cdr:x>
      <cdr:y>0</cdr:y>
    </cdr:from>
    <cdr:to>
      <cdr:x>1</cdr:x>
      <cdr:y>0.66667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150211" y="0"/>
          <a:ext cx="8562757" cy="374441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Расходы по учреждениям культуры – 85,4 млн. руб.</a:t>
          </a:r>
        </a:p>
        <a:p xmlns:a="http://schemas.openxmlformats.org/drawingml/2006/main">
          <a:endParaRPr lang="ru-RU" sz="1600" dirty="0" smtClean="0">
            <a:solidFill>
              <a:schemeClr val="tx1"/>
            </a:solidFill>
            <a:effectLst/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 xmlns:a="http://schemas.openxmlformats.org/drawingml/2006/main">
          <a:pPr marL="174625" indent="-174625"/>
          <a:r>
            <a:rPr lang="ru-RU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</a:t>
          </a:r>
          <a:r>
            <a:rPr lang="ru-RU" sz="1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- Управление культуры Азовского ННМР Омской области – 3,96 млн.руб.</a:t>
          </a:r>
        </a:p>
        <a:p xmlns:a="http://schemas.openxmlformats.org/drawingml/2006/main">
          <a:pPr marL="87312"/>
          <a:endParaRPr lang="ru-RU" sz="180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 xmlns:a="http://schemas.openxmlformats.org/drawingml/2006/main">
          <a:pPr marL="87312"/>
          <a:r>
            <a:rPr lang="ru-RU" sz="1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- КУ «ЦБУК» Азовского ННМР Омской области – 	      12,77 млн. руб. </a:t>
          </a:r>
        </a:p>
        <a:p xmlns:a="http://schemas.openxmlformats.org/drawingml/2006/main">
          <a:pPr marL="171450" indent="-171450">
            <a:buFontTx/>
            <a:buChar char="-"/>
          </a:pPr>
          <a:endParaRPr lang="ru-RU" sz="180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 xmlns:a="http://schemas.openxmlformats.org/drawingml/2006/main">
          <a:r>
            <a:rPr lang="ru-RU" sz="1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- БУК «АРИКМ» -	</a:t>
          </a:r>
          <a:r>
            <a:rPr lang="ru-RU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	</a:t>
          </a:r>
          <a:r>
            <a:rPr lang="ru-RU" sz="1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		      21,38 млн. руб.</a:t>
          </a:r>
        </a:p>
        <a:p xmlns:a="http://schemas.openxmlformats.org/drawingml/2006/main">
          <a:endParaRPr lang="ru-RU" sz="180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 xmlns:a="http://schemas.openxmlformats.org/drawingml/2006/main">
          <a:r>
            <a:rPr lang="ru-RU" sz="1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- МБУК «МБОАР» – 				      11,56 млн. руб. </a:t>
          </a:r>
        </a:p>
        <a:p xmlns:a="http://schemas.openxmlformats.org/drawingml/2006/main">
          <a:pPr marL="171450" indent="-171450">
            <a:buFontTx/>
            <a:buChar char="-"/>
          </a:pPr>
          <a:endParaRPr lang="ru-RU" sz="180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 xmlns:a="http://schemas.openxmlformats.org/drawingml/2006/main">
          <a:r>
            <a:rPr lang="ru-RU" sz="1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 - БУК «РЦД и МП» Азовского ННМР Омской области –     35,73 млн. руб.</a:t>
          </a:r>
        </a:p>
        <a:p xmlns:a="http://schemas.openxmlformats.org/drawingml/2006/main">
          <a:pPr marL="171450" indent="-171450">
            <a:buFontTx/>
            <a:buChar char="-"/>
          </a:pPr>
          <a:endParaRPr lang="ru-RU" sz="1400" dirty="0" smtClean="0">
            <a:solidFill>
              <a:schemeClr val="tx1"/>
            </a:solidFill>
            <a:effectLst/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 xmlns:a="http://schemas.openxmlformats.org/drawingml/2006/main">
          <a:pPr marL="171450" indent="-171450">
            <a:buFontTx/>
            <a:buChar char="-"/>
          </a:pPr>
          <a:endParaRPr lang="ru-RU" sz="1400" dirty="0">
            <a:solidFill>
              <a:schemeClr val="tx1"/>
            </a:solidFill>
            <a:effectLst/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0.33884</cdr:x>
      <cdr:y>0.68524</cdr:y>
    </cdr:from>
    <cdr:to>
      <cdr:x>0.66116</cdr:x>
      <cdr:y>0.99697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952328" y="3848736"/>
          <a:ext cx="2808312" cy="1750861"/>
        </a:xfrm>
        <a:prstGeom xmlns:a="http://schemas.openxmlformats.org/drawingml/2006/main" prst="rect">
          <a:avLst/>
        </a:prstGeom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0.0244</cdr:x>
      <cdr:y>0.131</cdr:y>
    </cdr:from>
    <cdr:to>
      <cdr:x>0.13703</cdr:x>
      <cdr:y>0.28378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198540" y="698046"/>
          <a:ext cx="916454" cy="814084"/>
        </a:xfrm>
        <a:prstGeom xmlns:a="http://schemas.openxmlformats.org/drawingml/2006/main" prst="ellipse">
          <a:avLst/>
        </a:prstGeom>
        <a:solidFill xmlns:a="http://schemas.openxmlformats.org/drawingml/2006/main">
          <a:srgbClr val="00B05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0.46871</cdr:x>
      <cdr:y>0.34459</cdr:y>
    </cdr:from>
    <cdr:to>
      <cdr:x>0.53129</cdr:x>
      <cdr:y>0.42829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3813843" y="1836185"/>
          <a:ext cx="509217" cy="446020"/>
        </a:xfrm>
        <a:prstGeom xmlns:a="http://schemas.openxmlformats.org/drawingml/2006/main" prst="ellipse">
          <a:avLst/>
        </a:prstGeom>
        <a:solidFill xmlns:a="http://schemas.openxmlformats.org/drawingml/2006/main">
          <a:srgbClr val="00B0F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0.64145</cdr:x>
      <cdr:y>0.44594</cdr:y>
    </cdr:from>
    <cdr:to>
      <cdr:x>1</cdr:x>
      <cdr:y>0.97685</cdr:y>
    </cdr:to>
    <cdr:sp macro="" textlink="">
      <cdr:nvSpPr>
        <cdr:cNvPr id="5" name="Овал 4"/>
        <cdr:cNvSpPr/>
      </cdr:nvSpPr>
      <cdr:spPr>
        <a:xfrm xmlns:a="http://schemas.openxmlformats.org/drawingml/2006/main">
          <a:off x="5219450" y="2376245"/>
          <a:ext cx="2917454" cy="2828999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00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0.07477</cdr:x>
      <cdr:y>0.05793</cdr:y>
    </cdr:from>
    <cdr:to>
      <cdr:x>0.45561</cdr:x>
      <cdr:y>0.17955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608396" y="308685"/>
          <a:ext cx="3098886" cy="6480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</a:rPr>
            <a:t>Пенсионное обеспечение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</a:rPr>
            <a:t>2,2 млн. руб.</a:t>
          </a:r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0.35046</cdr:x>
      <cdr:y>0.16516</cdr:y>
    </cdr:from>
    <cdr:to>
      <cdr:x>0.64954</cdr:x>
      <cdr:y>0.30405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2851700" y="880073"/>
          <a:ext cx="2433504" cy="7400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</a:rPr>
            <a:t>Социальное обеспечение населения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</a:rPr>
            <a:t>0,96 млн. руб.</a:t>
          </a:r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0.70943</cdr:x>
      <cdr:y>0.30405</cdr:y>
    </cdr:from>
    <cdr:to>
      <cdr:x>0.99915</cdr:x>
      <cdr:y>0.48461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5772584" y="1620161"/>
          <a:ext cx="2357424" cy="9621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</a:rPr>
            <a:t>Охрана семьи и детства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</a:rPr>
            <a:t>15,9 млн. руб.</a:t>
          </a:r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0.01995</cdr:x>
      <cdr:y>0.60882</cdr:y>
    </cdr:from>
    <cdr:to>
      <cdr:x>0.30742</cdr:x>
      <cdr:y>0.7736</cdr:y>
    </cdr:to>
    <cdr:sp macro="" textlink="">
      <cdr:nvSpPr>
        <cdr:cNvPr id="11" name="Прямоугольник 10"/>
        <cdr:cNvSpPr/>
      </cdr:nvSpPr>
      <cdr:spPr>
        <a:xfrm xmlns:a="http://schemas.openxmlformats.org/drawingml/2006/main">
          <a:off x="162370" y="3244166"/>
          <a:ext cx="2339115" cy="8780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</a:rPr>
            <a:t>Другие вопросы в области социальной политики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</a:rPr>
            <a:t>4,1 млн. руб.</a:t>
          </a:r>
          <a:endParaRPr lang="ru-RU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0.02804</cdr:x>
      <cdr:y>0.74962</cdr:y>
    </cdr:from>
    <cdr:to>
      <cdr:x>0.20346</cdr:x>
      <cdr:y>1</cdr:y>
    </cdr:to>
    <cdr:sp macro="" textlink="">
      <cdr:nvSpPr>
        <cdr:cNvPr id="12" name="Овал 11"/>
        <cdr:cNvSpPr/>
      </cdr:nvSpPr>
      <cdr:spPr>
        <a:xfrm xmlns:a="http://schemas.openxmlformats.org/drawingml/2006/main">
          <a:off x="228159" y="3994413"/>
          <a:ext cx="1427337" cy="1334179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2"/>
        </a:solidFill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59BCD5B-7393-42AA-9CC7-85667669E4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20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BAF892B-15B9-4F5D-A50A-8DC2D066CB56}" type="slidenum">
              <a:rPr lang="ru-RU">
                <a:latin typeface="Arial" charset="0"/>
              </a:rPr>
              <a:pPr eaLnBrk="1" hangingPunct="1"/>
              <a:t>1</a:t>
            </a:fld>
            <a:endParaRPr lang="ru-RU" dirty="0">
              <a:latin typeface="Arial" charset="0"/>
            </a:endParaRPr>
          </a:p>
        </p:txBody>
      </p:sp>
      <p:sp>
        <p:nvSpPr>
          <p:cNvPr id="2662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26628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422472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76441C9-1127-4455-99CD-95CCBF9B80A7}" type="slidenum">
              <a:rPr lang="ru-RU">
                <a:latin typeface="Arial" charset="0"/>
              </a:rPr>
              <a:pPr eaLnBrk="1" hangingPunct="1"/>
              <a:t>19</a:t>
            </a:fld>
            <a:endParaRPr lang="ru-RU" dirty="0">
              <a:latin typeface="Arial" charset="0"/>
            </a:endParaRPr>
          </a:p>
        </p:txBody>
      </p:sp>
      <p:sp>
        <p:nvSpPr>
          <p:cNvPr id="2765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2765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63626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948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955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общем объеме расходов – 73,5%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0267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193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193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193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193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CD5B-7393-42AA-9CC7-85667669E437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193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065BA-343B-4012-8ADC-DC10055F835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81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5ED9FF-90CE-40C0-B5DD-CDE49F9002E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53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DE89A0-0129-45F8-9BB9-4B9FB6BFF0A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637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2BD78-41B5-4DCF-B566-8F14D03606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38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57843-5414-48D7-8A2A-246BBA5B8C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97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7DE792-8A19-4225-AD5F-F0B0E815291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2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9D7497-BD33-440E-B3D0-6A0B8AD6E09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22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91BAD-F330-403E-9965-3EC4B99A59D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909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F99FD1-E46D-448A-AFEB-CB02B862770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16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9261D-8F35-4383-AE1D-71269F0D295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62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52B73-C375-4BEA-8001-2C7358D0D1B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336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273E5-D0D8-4A06-99B5-2E1F3A49F8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956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076FC-6567-42FE-B692-64B630E0CE6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2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070B45-A9FF-4F2E-971B-F037E01F2E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40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hart" Target="../charts/chart9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628775"/>
            <a:ext cx="9144000" cy="5013325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endParaRPr lang="ru-RU" sz="2800" i="1" dirty="0" smtClean="0">
              <a:solidFill>
                <a:srgbClr val="0000B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Публичные слушания 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по проекту решения Совета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"Об исполнении бюджета Азовского немецкого национального муниципального района Омской области за 2023 год»</a:t>
            </a: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B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4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4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4800" i="1" dirty="0" smtClean="0">
              <a:solidFill>
                <a:srgbClr val="0000B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983" y="197184"/>
            <a:ext cx="6040536" cy="8157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в сфере национальной экономики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06091107"/>
              </p:ext>
            </p:extLst>
          </p:nvPr>
        </p:nvGraphicFramePr>
        <p:xfrm>
          <a:off x="31340" y="994606"/>
          <a:ext cx="8966165" cy="6379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1\Documents\Калашник Ирина\Мои рисунки\46110364_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244" y="1050353"/>
            <a:ext cx="1853729" cy="138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ocuments\Калашник Ирина\Мои рисунки\54333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320" y="5373216"/>
            <a:ext cx="1818680" cy="136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ocuments\Калашник Ирина\Мои рисунки\expertcounci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519" y="1106277"/>
            <a:ext cx="2089909" cy="137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ocuments\Калашник Ирина\Мои рисунки\2559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55" y="5085184"/>
            <a:ext cx="1659360" cy="125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88437" y="4293096"/>
            <a:ext cx="146554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/>
              <a:t>Сельское </a:t>
            </a:r>
            <a:r>
              <a:rPr lang="ru-RU" sz="1000" dirty="0"/>
              <a:t>хозяйство</a:t>
            </a:r>
            <a:r>
              <a:rPr lang="ru-RU" sz="1050" dirty="0"/>
              <a:t> и рыболовство</a:t>
            </a:r>
          </a:p>
          <a:p>
            <a:pPr algn="ctr"/>
            <a:r>
              <a:rPr lang="ru-RU" sz="1400" b="1" dirty="0" smtClean="0"/>
              <a:t>8 497,5 </a:t>
            </a:r>
            <a:r>
              <a:rPr lang="ru-RU" sz="1050" dirty="0"/>
              <a:t>тыс. руб.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37956" y="1471275"/>
            <a:ext cx="14979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ea typeface="Tahoma" panose="020B0604030504040204" pitchFamily="34" charset="0"/>
                <a:cs typeface="Tahoma" panose="020B0604030504040204" pitchFamily="34" charset="0"/>
              </a:rPr>
              <a:t>Транспорт</a:t>
            </a:r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b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864,2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тыс. руб. 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2" descr="Фото Белый автобус современный парк в город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3282"/>
            <a:ext cx="2007071" cy="133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6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5554960" cy="8157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в сфере жилищно– коммунального комплекса в 2023 году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64844843"/>
              </p:ext>
            </p:extLst>
          </p:nvPr>
        </p:nvGraphicFramePr>
        <p:xfrm>
          <a:off x="251520" y="1196752"/>
          <a:ext cx="9144000" cy="5666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0" name="Picture 2" descr="C:\Users\1\Documents\Калашник Ирина\Мои рисунки\119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884" y="3215862"/>
            <a:ext cx="2035324" cy="162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ocuments\Калашник Ирина\Мои рисунки\img_121677268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96752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:\ВОРОБЬЕВА\Объекты 2023 Комитет финансов\ул. Советска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884" y="5414303"/>
            <a:ext cx="1783000" cy="118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18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Расходы бюджета района по отрасли </a:t>
            </a:r>
            <a:r>
              <a:rPr lang="ru-RU" sz="2400" b="1" dirty="0" smtClean="0"/>
              <a:t>«Охрана </a:t>
            </a:r>
            <a:r>
              <a:rPr lang="ru-RU" sz="2400" b="1" dirty="0"/>
              <a:t>окружающей </a:t>
            </a:r>
            <a:r>
              <a:rPr lang="ru-RU" sz="2400" b="1" dirty="0" smtClean="0"/>
              <a:t>среды» в 2023 году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362200"/>
            <a:ext cx="4191001" cy="3155032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34000"/>
              </a:lnSpc>
            </a:pPr>
            <a:r>
              <a:rPr lang="ru-RU" dirty="0"/>
              <a:t>- Организация сбора, транспортирования и захоронения твердых коммунальных отходов, а также ликвидация объектов размещения твёрдых коммунальных </a:t>
            </a:r>
            <a:r>
              <a:rPr lang="ru-RU" dirty="0" smtClean="0"/>
              <a:t>отходов:</a:t>
            </a:r>
            <a:br>
              <a:rPr lang="ru-RU" dirty="0" smtClean="0"/>
            </a:br>
            <a:r>
              <a:rPr lang="ru-RU" b="1" dirty="0" smtClean="0"/>
              <a:t>1</a:t>
            </a:r>
            <a:r>
              <a:rPr lang="ru-RU" b="1" dirty="0"/>
              <a:t> </a:t>
            </a:r>
            <a:r>
              <a:rPr lang="ru-RU" b="1" dirty="0" smtClean="0"/>
              <a:t>191,3 </a:t>
            </a:r>
            <a:r>
              <a:rPr lang="ru-RU" dirty="0" smtClean="0"/>
              <a:t>тыс</a:t>
            </a:r>
            <a:r>
              <a:rPr lang="ru-RU" dirty="0"/>
              <a:t>. руб – </a:t>
            </a:r>
            <a:r>
              <a:rPr lang="ru-RU" i="1" dirty="0"/>
              <a:t>средства областного бюджета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68,5 </a:t>
            </a:r>
            <a:r>
              <a:rPr lang="ru-RU" dirty="0" smtClean="0"/>
              <a:t>тыс</a:t>
            </a:r>
            <a:r>
              <a:rPr lang="ru-RU" dirty="0"/>
              <a:t>. руб. – </a:t>
            </a:r>
            <a:r>
              <a:rPr lang="ru-RU" i="1" dirty="0"/>
              <a:t>средства бюджета района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729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24"/>
          <p:cNvGrpSpPr>
            <a:grpSpLocks/>
          </p:cNvGrpSpPr>
          <p:nvPr/>
        </p:nvGrpSpPr>
        <p:grpSpPr bwMode="auto">
          <a:xfrm>
            <a:off x="0" y="4167189"/>
            <a:ext cx="5511035" cy="504052"/>
            <a:chOff x="4761278" y="4258875"/>
            <a:chExt cx="5042888" cy="747712"/>
          </a:xfrm>
        </p:grpSpPr>
        <p:sp>
          <p:nvSpPr>
            <p:cNvPr id="41" name="Скругленный прямоугольник 40"/>
            <p:cNvSpPr/>
            <p:nvPr/>
          </p:nvSpPr>
          <p:spPr bwMode="auto">
            <a:xfrm>
              <a:off x="4761278" y="4258875"/>
              <a:ext cx="5042888" cy="74771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52400" h="63500" prst="coolSlant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TextBox 21"/>
            <p:cNvSpPr txBox="1">
              <a:spLocks noChangeArrowheads="1"/>
            </p:cNvSpPr>
            <p:nvPr/>
          </p:nvSpPr>
          <p:spPr bwMode="auto">
            <a:xfrm>
              <a:off x="4761278" y="4347893"/>
              <a:ext cx="4971080" cy="593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kern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Молодежная политика и оздоровление </a:t>
              </a:r>
              <a:r>
                <a:rPr lang="ru-RU" sz="2000" b="1" kern="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детей</a:t>
              </a:r>
              <a:endPara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24"/>
          <p:cNvGrpSpPr>
            <a:grpSpLocks/>
          </p:cNvGrpSpPr>
          <p:nvPr/>
        </p:nvGrpSpPr>
        <p:grpSpPr bwMode="auto">
          <a:xfrm>
            <a:off x="71438" y="5969600"/>
            <a:ext cx="5511035" cy="504052"/>
            <a:chOff x="4761278" y="4258875"/>
            <a:chExt cx="5042888" cy="747712"/>
          </a:xfrm>
        </p:grpSpPr>
        <p:sp>
          <p:nvSpPr>
            <p:cNvPr id="48" name="Скругленный прямоугольник 47"/>
            <p:cNvSpPr/>
            <p:nvPr/>
          </p:nvSpPr>
          <p:spPr bwMode="auto">
            <a:xfrm>
              <a:off x="4761278" y="4258875"/>
              <a:ext cx="5042888" cy="74771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52400" h="63500" prst="coolSlant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sp>
          <p:nvSpPr>
            <p:cNvPr id="49" name="TextBox 21"/>
            <p:cNvSpPr txBox="1">
              <a:spLocks noChangeArrowheads="1"/>
            </p:cNvSpPr>
            <p:nvPr/>
          </p:nvSpPr>
          <p:spPr bwMode="auto">
            <a:xfrm>
              <a:off x="4761278" y="4347893"/>
              <a:ext cx="4971080" cy="593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kern="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Другие вопросы в области образования</a:t>
              </a:r>
              <a:endPara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24"/>
          <p:cNvGrpSpPr>
            <a:grpSpLocks/>
          </p:cNvGrpSpPr>
          <p:nvPr/>
        </p:nvGrpSpPr>
        <p:grpSpPr bwMode="auto">
          <a:xfrm>
            <a:off x="3284261" y="5040914"/>
            <a:ext cx="5511035" cy="504052"/>
            <a:chOff x="4761278" y="4258875"/>
            <a:chExt cx="5042888" cy="747712"/>
          </a:xfrm>
        </p:grpSpPr>
        <p:sp>
          <p:nvSpPr>
            <p:cNvPr id="45" name="Скругленный прямоугольник 44"/>
            <p:cNvSpPr/>
            <p:nvPr/>
          </p:nvSpPr>
          <p:spPr bwMode="auto">
            <a:xfrm>
              <a:off x="4761278" y="4258875"/>
              <a:ext cx="5042888" cy="74771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52400" h="63500" prst="coolSlant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sp>
          <p:nvSpPr>
            <p:cNvPr id="46" name="TextBox 21"/>
            <p:cNvSpPr txBox="1">
              <a:spLocks noChangeArrowheads="1"/>
            </p:cNvSpPr>
            <p:nvPr/>
          </p:nvSpPr>
          <p:spPr bwMode="auto">
            <a:xfrm>
              <a:off x="4761278" y="4347893"/>
              <a:ext cx="4971080" cy="593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kern="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Повышение квалификации</a:t>
              </a:r>
              <a:endPara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2" name="Ромб 51"/>
          <p:cNvSpPr/>
          <p:nvPr/>
        </p:nvSpPr>
        <p:spPr>
          <a:xfrm>
            <a:off x="7858126" y="5077559"/>
            <a:ext cx="1357345" cy="1142999"/>
          </a:xfrm>
          <a:prstGeom prst="diamond">
            <a:avLst/>
          </a:prstGeom>
          <a:gradFill>
            <a:gsLst>
              <a:gs pos="0">
                <a:srgbClr val="00B0F0"/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Ромб 53"/>
          <p:cNvSpPr/>
          <p:nvPr/>
        </p:nvSpPr>
        <p:spPr>
          <a:xfrm>
            <a:off x="5511632" y="5781159"/>
            <a:ext cx="1357345" cy="1142999"/>
          </a:xfrm>
          <a:prstGeom prst="diamond">
            <a:avLst/>
          </a:prstGeom>
          <a:gradFill>
            <a:gsLst>
              <a:gs pos="35000">
                <a:srgbClr val="FFC000"/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71438" y="142855"/>
            <a:ext cx="6416859" cy="692499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b="1" kern="1200" dirty="0" smtClean="0">
                <a:latin typeface="Times New Roman" pitchFamily="18" charset="0"/>
                <a:ea typeface="+mn-ea"/>
                <a:cs typeface="Times New Roman" pitchFamily="18" charset="0"/>
              </a:rPr>
              <a:t>Образование</a:t>
            </a:r>
          </a:p>
        </p:txBody>
      </p:sp>
      <p:grpSp>
        <p:nvGrpSpPr>
          <p:cNvPr id="14339" name="Группа 23"/>
          <p:cNvGrpSpPr>
            <a:grpSpLocks/>
          </p:cNvGrpSpPr>
          <p:nvPr/>
        </p:nvGrpSpPr>
        <p:grpSpPr bwMode="auto">
          <a:xfrm>
            <a:off x="214313" y="3143251"/>
            <a:ext cx="4714875" cy="857326"/>
            <a:chOff x="4232313" y="4008074"/>
            <a:chExt cx="4987290" cy="948198"/>
          </a:xfrm>
        </p:grpSpPr>
        <p:grpSp>
          <p:nvGrpSpPr>
            <p:cNvPr id="14386" name="Группа 22"/>
            <p:cNvGrpSpPr>
              <a:grpSpLocks/>
            </p:cNvGrpSpPr>
            <p:nvPr/>
          </p:nvGrpSpPr>
          <p:grpSpPr bwMode="auto">
            <a:xfrm>
              <a:off x="4232313" y="4008074"/>
              <a:ext cx="4987290" cy="948198"/>
              <a:chOff x="4757415" y="2650752"/>
              <a:chExt cx="4987290" cy="948198"/>
            </a:xfrm>
          </p:grpSpPr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4757415" y="2808771"/>
                <a:ext cx="4987290" cy="790179"/>
              </a:xfrm>
              <a:prstGeom prst="roundRect">
                <a:avLst/>
              </a:prstGeom>
              <a:ln w="38100">
                <a:solidFill>
                  <a:schemeClr val="bg2">
                    <a:lumMod val="40000"/>
                    <a:lumOff val="60000"/>
                  </a:schemeClr>
                </a:solidFill>
                <a:prstDash val="soli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4832981" y="2650752"/>
                <a:ext cx="3622046" cy="474136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1524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92" name="TextBox 16"/>
              <p:cNvSpPr txBox="1">
                <a:spLocks noChangeArrowheads="1"/>
              </p:cNvSpPr>
              <p:nvPr/>
            </p:nvSpPr>
            <p:spPr bwMode="auto">
              <a:xfrm>
                <a:off x="4832981" y="2808801"/>
                <a:ext cx="3627120" cy="680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 b="1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endParaRPr lang="ru-RU" altLang="ru-RU" sz="1600" i="1" dirty="0">
                  <a:latin typeface="Book Antiqua" pitchFamily="18" charset="0"/>
                </a:endParaRPr>
              </a:p>
            </p:txBody>
          </p:sp>
        </p:grpSp>
        <p:sp>
          <p:nvSpPr>
            <p:cNvPr id="14387" name="TextBox 13"/>
            <p:cNvSpPr txBox="1">
              <a:spLocks noChangeArrowheads="1"/>
            </p:cNvSpPr>
            <p:nvPr/>
          </p:nvSpPr>
          <p:spPr bwMode="auto">
            <a:xfrm>
              <a:off x="4383441" y="4008076"/>
              <a:ext cx="3400402" cy="442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Дошкольное образование</a:t>
              </a:r>
              <a:endPara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340" name="Группа 30"/>
          <p:cNvGrpSpPr>
            <a:grpSpLocks/>
          </p:cNvGrpSpPr>
          <p:nvPr/>
        </p:nvGrpSpPr>
        <p:grpSpPr bwMode="auto">
          <a:xfrm>
            <a:off x="71438" y="1285877"/>
            <a:ext cx="3638516" cy="714368"/>
            <a:chOff x="4286609" y="4000530"/>
            <a:chExt cx="3638249" cy="785742"/>
          </a:xfrm>
        </p:grpSpPr>
        <p:sp>
          <p:nvSpPr>
            <p:cNvPr id="26" name="Скругленный прямоугольник 25"/>
            <p:cNvSpPr/>
            <p:nvPr/>
          </p:nvSpPr>
          <p:spPr bwMode="auto">
            <a:xfrm>
              <a:off x="4286609" y="4000532"/>
              <a:ext cx="3500179" cy="785740"/>
            </a:xfrm>
            <a:prstGeom prst="roundRect">
              <a:avLst/>
            </a:prstGeom>
            <a:solidFill>
              <a:srgbClr val="00A6A2"/>
            </a:solidFill>
            <a:ln>
              <a:solidFill>
                <a:srgbClr val="00A6A2"/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52400" h="63500" prst="coolSlant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380" name="TextBox 30"/>
            <p:cNvSpPr txBox="1">
              <a:spLocks noChangeArrowheads="1"/>
            </p:cNvSpPr>
            <p:nvPr/>
          </p:nvSpPr>
          <p:spPr bwMode="auto">
            <a:xfrm>
              <a:off x="4358010" y="4000530"/>
              <a:ext cx="3566848" cy="44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Общее образование</a:t>
              </a:r>
              <a:endPara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3" name="Ромб 52"/>
          <p:cNvSpPr/>
          <p:nvPr/>
        </p:nvSpPr>
        <p:spPr>
          <a:xfrm>
            <a:off x="3500472" y="2750345"/>
            <a:ext cx="1357290" cy="1071561"/>
          </a:xfrm>
          <a:prstGeom prst="diamon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4344" name="Группа 24"/>
          <p:cNvGrpSpPr>
            <a:grpSpLocks/>
          </p:cNvGrpSpPr>
          <p:nvPr/>
        </p:nvGrpSpPr>
        <p:grpSpPr bwMode="auto">
          <a:xfrm>
            <a:off x="-35724" y="4167190"/>
            <a:ext cx="5511035" cy="504052"/>
            <a:chOff x="4761278" y="4258875"/>
            <a:chExt cx="5042888" cy="747712"/>
          </a:xfrm>
        </p:grpSpPr>
        <p:sp>
          <p:nvSpPr>
            <p:cNvPr id="72" name="Скругленный прямоугольник 71"/>
            <p:cNvSpPr/>
            <p:nvPr/>
          </p:nvSpPr>
          <p:spPr bwMode="auto">
            <a:xfrm>
              <a:off x="4761278" y="4258875"/>
              <a:ext cx="5042888" cy="74771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52400" h="63500" prst="coolSlant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sp>
          <p:nvSpPr>
            <p:cNvPr id="70" name="TextBox 21"/>
            <p:cNvSpPr txBox="1">
              <a:spLocks noChangeArrowheads="1"/>
            </p:cNvSpPr>
            <p:nvPr/>
          </p:nvSpPr>
          <p:spPr bwMode="auto">
            <a:xfrm>
              <a:off x="4761278" y="4347893"/>
              <a:ext cx="4971080" cy="57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kern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Молодежная политика и оздоровление детей</a:t>
              </a:r>
            </a:p>
          </p:txBody>
        </p:sp>
      </p:grpSp>
      <p:sp>
        <p:nvSpPr>
          <p:cNvPr id="77" name="Ромб 76"/>
          <p:cNvSpPr/>
          <p:nvPr/>
        </p:nvSpPr>
        <p:spPr>
          <a:xfrm>
            <a:off x="3345525" y="947954"/>
            <a:ext cx="1357322" cy="1071561"/>
          </a:xfrm>
          <a:prstGeom prst="diamond">
            <a:avLst/>
          </a:prstGeom>
          <a:solidFill>
            <a:schemeClr val="accent3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47" name="TextBox 82"/>
          <p:cNvSpPr txBox="1">
            <a:spLocks noChangeArrowheads="1"/>
          </p:cNvSpPr>
          <p:nvPr/>
        </p:nvSpPr>
        <p:spPr bwMode="auto">
          <a:xfrm>
            <a:off x="5253963" y="20382"/>
            <a:ext cx="1571629" cy="1038701"/>
          </a:xfrm>
          <a:prstGeom prst="ellipse">
            <a:avLst/>
          </a:prstGeom>
          <a:solidFill>
            <a:srgbClr val="00808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573,9 </a:t>
            </a:r>
            <a:r>
              <a:rPr lang="ru-RU" sz="1400" b="1" i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4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351" name="TextBox 36"/>
          <p:cNvSpPr txBox="1">
            <a:spLocks noChangeArrowheads="1"/>
          </p:cNvSpPr>
          <p:nvPr/>
        </p:nvSpPr>
        <p:spPr bwMode="auto">
          <a:xfrm>
            <a:off x="3461417" y="1115439"/>
            <a:ext cx="11255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latin typeface="Times New Roman" pitchFamily="18" charset="0"/>
                <a:cs typeface="Times New Roman" pitchFamily="18" charset="0"/>
              </a:rPr>
              <a:t>361,9</a:t>
            </a:r>
            <a:endParaRPr lang="ru-RU" alt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1400" i="1" dirty="0" err="1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alt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8" name="Ромб 27"/>
          <p:cNvSpPr/>
          <p:nvPr/>
        </p:nvSpPr>
        <p:spPr>
          <a:xfrm>
            <a:off x="5361107" y="3821906"/>
            <a:ext cx="1357345" cy="1142999"/>
          </a:xfrm>
          <a:prstGeom prst="diamond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7000">
                <a:schemeClr val="accent1">
                  <a:lumMod val="40000"/>
                  <a:lumOff val="6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55" name="TextBox 36"/>
          <p:cNvSpPr txBox="1">
            <a:spLocks noChangeArrowheads="1"/>
          </p:cNvSpPr>
          <p:nvPr/>
        </p:nvSpPr>
        <p:spPr bwMode="auto">
          <a:xfrm>
            <a:off x="3703848" y="2867204"/>
            <a:ext cx="10715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latin typeface="Times New Roman" pitchFamily="18" charset="0"/>
                <a:cs typeface="Times New Roman" pitchFamily="18" charset="0"/>
              </a:rPr>
              <a:t>94,4     </a:t>
            </a:r>
            <a:r>
              <a:rPr lang="ru-RU" altLang="ru-RU" sz="1400" i="1" dirty="0" err="1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alt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356" name="TextBox 36"/>
          <p:cNvSpPr txBox="1">
            <a:spLocks noChangeArrowheads="1"/>
          </p:cNvSpPr>
          <p:nvPr/>
        </p:nvSpPr>
        <p:spPr bwMode="auto">
          <a:xfrm>
            <a:off x="5565981" y="3947882"/>
            <a:ext cx="92231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latin typeface="Times New Roman" pitchFamily="18" charset="0"/>
                <a:cs typeface="Times New Roman" pitchFamily="18" charset="0"/>
              </a:rPr>
              <a:t>4,4 </a:t>
            </a:r>
            <a:r>
              <a:rPr lang="ru-RU" altLang="ru-RU" sz="1400" i="1" dirty="0" err="1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alt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4358" name="Группа 40"/>
          <p:cNvGrpSpPr>
            <a:grpSpLocks/>
          </p:cNvGrpSpPr>
          <p:nvPr/>
        </p:nvGrpSpPr>
        <p:grpSpPr bwMode="auto">
          <a:xfrm>
            <a:off x="5214938" y="1821662"/>
            <a:ext cx="3857625" cy="1607347"/>
            <a:chOff x="142844" y="2393158"/>
            <a:chExt cx="3857652" cy="1607351"/>
          </a:xfrm>
        </p:grpSpPr>
        <p:grpSp>
          <p:nvGrpSpPr>
            <p:cNvPr id="14360" name="Группа 30"/>
            <p:cNvGrpSpPr>
              <a:grpSpLocks/>
            </p:cNvGrpSpPr>
            <p:nvPr/>
          </p:nvGrpSpPr>
          <p:grpSpPr bwMode="auto">
            <a:xfrm>
              <a:off x="142844" y="2928938"/>
              <a:ext cx="3571875" cy="1071571"/>
              <a:chOff x="4286609" y="4000532"/>
              <a:chExt cx="3571610" cy="1071464"/>
            </a:xfrm>
          </p:grpSpPr>
          <p:sp>
            <p:nvSpPr>
              <p:cNvPr id="37" name="Скругленный прямоугольник 36"/>
              <p:cNvSpPr/>
              <p:nvPr/>
            </p:nvSpPr>
            <p:spPr bwMode="auto">
              <a:xfrm>
                <a:off x="4286609" y="4000532"/>
                <a:ext cx="3500179" cy="1071464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3">
                    <a:lumMod val="65000"/>
                  </a:schemeClr>
                </a:solidFill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152400" h="63500" prst="coolSlant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66" name="TextBox 30"/>
              <p:cNvSpPr txBox="1">
                <a:spLocks noChangeArrowheads="1"/>
              </p:cNvSpPr>
              <p:nvPr/>
            </p:nvSpPr>
            <p:spPr bwMode="auto">
              <a:xfrm>
                <a:off x="4358010" y="4000532"/>
                <a:ext cx="3500209" cy="7078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000" b="1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Дополнительное образование детей</a:t>
                </a:r>
                <a:endParaRPr lang="ru-RU" altLang="ru-RU" sz="20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9" name="Ромб 38"/>
            <p:cNvSpPr/>
            <p:nvPr/>
          </p:nvSpPr>
          <p:spPr>
            <a:xfrm>
              <a:off x="2643174" y="2393158"/>
              <a:ext cx="1357322" cy="1071561"/>
            </a:xfrm>
            <a:prstGeom prst="diamond">
              <a:avLst/>
            </a:prstGeom>
            <a:solidFill>
              <a:schemeClr val="accent3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364" name="TextBox 36"/>
            <p:cNvSpPr txBox="1">
              <a:spLocks noChangeArrowheads="1"/>
            </p:cNvSpPr>
            <p:nvPr/>
          </p:nvSpPr>
          <p:spPr bwMode="auto">
            <a:xfrm>
              <a:off x="2786050" y="2476021"/>
              <a:ext cx="112553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2800" b="1" i="1" dirty="0" smtClean="0">
                  <a:latin typeface="Times New Roman" pitchFamily="18" charset="0"/>
                  <a:cs typeface="Times New Roman" pitchFamily="18" charset="0"/>
                </a:rPr>
                <a:t>61,3</a:t>
              </a:r>
              <a:endParaRPr lang="ru-RU" altLang="ru-RU" sz="2800" b="1" i="1" dirty="0"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/>
              <a:r>
                <a:rPr lang="ru-RU" altLang="ru-RU" sz="1400" i="1" dirty="0" err="1">
                  <a:latin typeface="Times New Roman" pitchFamily="18" charset="0"/>
                  <a:cs typeface="Times New Roman" pitchFamily="18" charset="0"/>
                </a:rPr>
                <a:t>млн.руб</a:t>
              </a:r>
              <a:r>
                <a:rPr lang="ru-RU" altLang="ru-RU" sz="1400" i="1" dirty="0"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</p:grpSp>
      <p:sp>
        <p:nvSpPr>
          <p:cNvPr id="50" name="TextBox 36"/>
          <p:cNvSpPr txBox="1">
            <a:spLocks noChangeArrowheads="1"/>
          </p:cNvSpPr>
          <p:nvPr/>
        </p:nvSpPr>
        <p:spPr bwMode="auto">
          <a:xfrm>
            <a:off x="8021921" y="5206978"/>
            <a:ext cx="1125530" cy="7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latin typeface="Times New Roman" pitchFamily="18" charset="0"/>
                <a:cs typeface="Times New Roman" pitchFamily="18" charset="0"/>
              </a:rPr>
              <a:t>0,06</a:t>
            </a:r>
            <a:endParaRPr lang="ru-RU" alt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1400" i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alt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1" name="TextBox 36"/>
          <p:cNvSpPr txBox="1">
            <a:spLocks noChangeArrowheads="1"/>
          </p:cNvSpPr>
          <p:nvPr/>
        </p:nvSpPr>
        <p:spPr bwMode="auto">
          <a:xfrm>
            <a:off x="5647489" y="5929120"/>
            <a:ext cx="112553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latin typeface="Times New Roman" pitchFamily="18" charset="0"/>
                <a:cs typeface="Times New Roman" pitchFamily="18" charset="0"/>
              </a:rPr>
              <a:t>51,8</a:t>
            </a:r>
            <a:endParaRPr lang="ru-RU" alt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1400" i="1" dirty="0" err="1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alt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804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776864" cy="86409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в сфере культуры, кинематографии в 2023 году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40676364"/>
              </p:ext>
            </p:extLst>
          </p:nvPr>
        </p:nvGraphicFramePr>
        <p:xfrm>
          <a:off x="323528" y="980728"/>
          <a:ext cx="8712968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654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87208" cy="8157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в сфере социальной политики в 2023 году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73022402"/>
              </p:ext>
            </p:extLst>
          </p:nvPr>
        </p:nvGraphicFramePr>
        <p:xfrm>
          <a:off x="612248" y="1162778"/>
          <a:ext cx="8280232" cy="5695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122" name="Picture 2" descr="C:\Users\1\Documents\Калашник Ирина\Мои рисунки\0a785842d1965ae62a9e8464b55ef971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10" y="2924944"/>
            <a:ext cx="208734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ocuments\Калашник Ирина\Мои рисунки\189_npadvhov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36625"/>
            <a:ext cx="1860594" cy="128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\Documents\Калашник Ирина\Мои рисунки\full_27389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89040"/>
            <a:ext cx="2448272" cy="163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8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87208" cy="8157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в сфере физической культуры и спорта в 2023 году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96136" y="1315616"/>
            <a:ext cx="266429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11,7 млн. руб.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1\Documents\Калашник Ирина\Мои рисунки\09410703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995" y="2932050"/>
            <a:ext cx="3076578" cy="230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&amp;Kcy;&amp;ocy;&amp;rcy;&amp;ocy;&amp;lcy;&amp;iecy;&amp;vcy;&amp;acy; &amp;scy;&amp;pcy;&amp;ocy;&amp;rcy;&amp;tcy;&amp;acy; &quot;&amp;Pcy;&amp;ocy;&amp;lcy;&amp;tcy;&amp;acy;&amp;vcy;&amp;kcy;&amp;acy; - 2011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8231"/>
            <a:ext cx="3960440" cy="280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3918" y="4329100"/>
            <a:ext cx="488615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проведение физкультурно-оздоровительных и спортивно-массовых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мероприятий;</a:t>
            </a:r>
          </a:p>
          <a:p>
            <a:pPr marL="285750" indent="-285750">
              <a:buFontTx/>
              <a:buChar char="-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объектов инфраструктуры муниципальной собственности для занятий физической культурой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спортом;</a:t>
            </a:r>
          </a:p>
          <a:p>
            <a:pPr marL="285750" indent="-285750">
              <a:buFontTx/>
              <a:buChar char="-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аппарата Управления по делам молодёжи, физической культуры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68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268412"/>
            <a:ext cx="4824413" cy="5328939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latin typeface="Times New Roman" pitchFamily="18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eaLnBrk="1" hangingPunct="1">
              <a:defRPr/>
            </a:pPr>
            <a:r>
              <a:rPr lang="ru-RU" sz="1600" b="1" dirty="0" smtClean="0">
                <a:latin typeface="Times New Roman" pitchFamily="18" charset="0"/>
              </a:rPr>
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</a:r>
          </a:p>
          <a:p>
            <a:pPr eaLnBrk="1" hangingPunct="1">
              <a:defRPr/>
            </a:pPr>
            <a:r>
              <a:rPr lang="ru-RU" sz="1600" b="1" dirty="0" smtClean="0">
                <a:latin typeface="Times New Roman" pitchFamily="18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eaLnBrk="1" hangingPunct="1">
              <a:defRPr/>
            </a:pPr>
            <a:r>
              <a:rPr lang="ru-RU" sz="1600" b="1" dirty="0" smtClean="0">
                <a:latin typeface="Times New Roman" pitchFamily="18" charset="0"/>
              </a:rPr>
              <a:t>Обеспечение деятельности финансовых, налоговых и таможенных органов финансового (финансово-бюджетного) надзора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</a:rPr>
              <a:t>Обеспечение проведения выборов и референдумов</a:t>
            </a:r>
            <a:endParaRPr lang="ru-RU" sz="1600" b="1" dirty="0" smtClean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 smtClean="0">
                <a:latin typeface="Times New Roman" pitchFamily="18" charset="0"/>
              </a:rPr>
              <a:t>Резервные фонды</a:t>
            </a:r>
          </a:p>
          <a:p>
            <a:pPr eaLnBrk="1" hangingPunct="1">
              <a:defRPr/>
            </a:pPr>
            <a:r>
              <a:rPr lang="ru-RU" sz="1600" b="1" dirty="0" smtClean="0">
                <a:latin typeface="Times New Roman" pitchFamily="18" charset="0"/>
              </a:rPr>
              <a:t>Другие общегосударственные вопросы</a:t>
            </a:r>
          </a:p>
        </p:txBody>
      </p:sp>
      <p:pic>
        <p:nvPicPr>
          <p:cNvPr id="22532" name="Picture 9" descr="IMGP187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403" y="2420888"/>
            <a:ext cx="3136900" cy="234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WordArt 4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79930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a typeface="Tahoma" pitchFamily="34" charset="0"/>
                <a:cs typeface="Tahoma" pitchFamily="34" charset="0"/>
              </a:rPr>
              <a:t>Расходы районного бюджета</a:t>
            </a:r>
          </a:p>
          <a:p>
            <a:pPr algn="ctr"/>
            <a:r>
              <a:rPr lang="ru-RU" sz="2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a typeface="Tahoma" pitchFamily="34" charset="0"/>
                <a:cs typeface="Tahoma" pitchFamily="34" charset="0"/>
              </a:rPr>
              <a:t> в сфере общегосударственных 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a typeface="Tahoma" pitchFamily="34" charset="0"/>
                <a:cs typeface="Tahoma" pitchFamily="34" charset="0"/>
              </a:rPr>
              <a:t>вопросов в 2023 году</a:t>
            </a:r>
            <a:endParaRPr lang="ru-RU" sz="20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2">
                  <a:lumMod val="50000"/>
                </a:schemeClr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5157192"/>
            <a:ext cx="2736304" cy="3600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81,5 млн. руб.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68711417"/>
              </p:ext>
            </p:extLst>
          </p:nvPr>
        </p:nvGraphicFramePr>
        <p:xfrm>
          <a:off x="323528" y="1412776"/>
          <a:ext cx="813690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35696" y="620688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 общего характера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 (млн. руб.)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628775"/>
            <a:ext cx="9144000" cy="5013325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endParaRPr lang="ru-RU" sz="2800" i="1" dirty="0" smtClean="0">
              <a:solidFill>
                <a:srgbClr val="0000B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00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Благодарю за внимание!</a:t>
            </a: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B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4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4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4800" i="1" dirty="0" smtClean="0">
              <a:solidFill>
                <a:srgbClr val="0000B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1593017"/>
              </p:ext>
            </p:extLst>
          </p:nvPr>
        </p:nvGraphicFramePr>
        <p:xfrm>
          <a:off x="214313" y="1285875"/>
          <a:ext cx="8786812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79712" y="188640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Азовского немецкого национального муниципального района Омской области (далее - районный бюджет)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2023 год (млн. руб.)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694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71600"/>
          </a:xfrm>
        </p:spPr>
        <p:txBody>
          <a:bodyPr/>
          <a:lstStyle/>
          <a:p>
            <a:r>
              <a:rPr lang="ru-RU" sz="2800" dirty="0" smtClean="0"/>
              <a:t>Исполнение районного бюджета в 2023 году по доходам и расходам (млн. руб.)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22481636"/>
              </p:ext>
            </p:extLst>
          </p:nvPr>
        </p:nvGraphicFramePr>
        <p:xfrm>
          <a:off x="683568" y="1772816"/>
          <a:ext cx="792088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209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71600"/>
          </a:xfrm>
        </p:spPr>
        <p:txBody>
          <a:bodyPr/>
          <a:lstStyle/>
          <a:p>
            <a:r>
              <a:rPr lang="ru-RU" sz="2800" dirty="0" smtClean="0"/>
              <a:t>Исполнение районного бюджета в 2023 году по налоговым и неналоговым доходам (млн. руб.)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6645885"/>
              </p:ext>
            </p:extLst>
          </p:nvPr>
        </p:nvGraphicFramePr>
        <p:xfrm>
          <a:off x="755576" y="1844824"/>
          <a:ext cx="792088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4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Структура налоговых и неналоговых доходов районного бюджета в 2023 году (млн.руб)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74621089"/>
              </p:ext>
            </p:extLst>
          </p:nvPr>
        </p:nvGraphicFramePr>
        <p:xfrm>
          <a:off x="467544" y="1340768"/>
          <a:ext cx="814774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281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Безвозмездные поступления в районный бюджет </a:t>
            </a:r>
            <a:br>
              <a:rPr lang="ru-RU" sz="2800" dirty="0" smtClean="0"/>
            </a:br>
            <a:r>
              <a:rPr lang="ru-RU" sz="2800" dirty="0" smtClean="0"/>
              <a:t>в 2023 году (млн. руб.)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7525044"/>
              </p:ext>
            </p:extLst>
          </p:nvPr>
        </p:nvGraphicFramePr>
        <p:xfrm>
          <a:off x="179512" y="1268760"/>
          <a:ext cx="850728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55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371600"/>
          </a:xfrm>
        </p:spPr>
        <p:txBody>
          <a:bodyPr/>
          <a:lstStyle/>
          <a:p>
            <a:r>
              <a:rPr lang="ru-RU" sz="2800" dirty="0" smtClean="0"/>
              <a:t>Исполнение по расходам районного бюджета </a:t>
            </a:r>
            <a:br>
              <a:rPr lang="ru-RU" sz="2800" dirty="0" smtClean="0"/>
            </a:br>
            <a:r>
              <a:rPr lang="ru-RU" sz="2800" dirty="0" smtClean="0"/>
              <a:t>в 2023 году (млн.руб)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46169887"/>
              </p:ext>
            </p:extLst>
          </p:nvPr>
        </p:nvGraphicFramePr>
        <p:xfrm>
          <a:off x="827088" y="2133600"/>
          <a:ext cx="7859712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023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Структура расходов районного бюджета </a:t>
            </a:r>
            <a:br>
              <a:rPr lang="ru-RU" sz="2800" dirty="0" smtClean="0"/>
            </a:br>
            <a:r>
              <a:rPr lang="ru-RU" sz="2800" dirty="0" smtClean="0"/>
              <a:t>в 2023 году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7966250"/>
              </p:ext>
            </p:extLst>
          </p:nvPr>
        </p:nvGraphicFramePr>
        <p:xfrm>
          <a:off x="251520" y="1375267"/>
          <a:ext cx="856895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02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Структура первоочередных социально-значимых расходов районного бюджета в 2023 году (млн.руб)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45219836"/>
              </p:ext>
            </p:extLst>
          </p:nvPr>
        </p:nvGraphicFramePr>
        <p:xfrm>
          <a:off x="204540" y="836712"/>
          <a:ext cx="89644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203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14216</TotalTime>
  <Words>575</Words>
  <Application>Microsoft Office PowerPoint</Application>
  <PresentationFormat>Экран (4:3)</PresentationFormat>
  <Paragraphs>158</Paragraphs>
  <Slides>19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Garamond</vt:lpstr>
      <vt:lpstr>Monotype Corsiva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Исполнение районного бюджета в 2023 году по доходам и расходам (млн. руб.)</vt:lpstr>
      <vt:lpstr>Исполнение районного бюджета в 2023 году по налоговым и неналоговым доходам (млн. руб.)</vt:lpstr>
      <vt:lpstr>Структура налоговых и неналоговых доходов районного бюджета в 2023 году (млн.руб)</vt:lpstr>
      <vt:lpstr>Безвозмездные поступления в районный бюджет  в 2023 году (млн. руб.)</vt:lpstr>
      <vt:lpstr>Исполнение по расходам районного бюджета  в 2023 году (млн.руб)</vt:lpstr>
      <vt:lpstr>Структура расходов районного бюджета  в 2023 году</vt:lpstr>
      <vt:lpstr>Структура первоочередных социально-значимых расходов районного бюджета в 2023 году (млн.руб)</vt:lpstr>
      <vt:lpstr>Расходы в сфере национальной экономики  в 2023 году</vt:lpstr>
      <vt:lpstr>Расходы в сфере жилищно– коммунального комплекса в 2023 году</vt:lpstr>
      <vt:lpstr>Расходы бюджета района по отрасли «Охрана окружающей среды» в 2023 году</vt:lpstr>
      <vt:lpstr>Образование</vt:lpstr>
      <vt:lpstr>Расходы в сфере культуры, кинематографии в 2023 году</vt:lpstr>
      <vt:lpstr>Расходы в сфере социальной политики в 2023 году</vt:lpstr>
      <vt:lpstr>Расходы в сфере физической культуры и спорта в 2023 году</vt:lpstr>
      <vt:lpstr>Презентация PowerPoint</vt:lpstr>
      <vt:lpstr>Презентация PowerPoint</vt:lpstr>
      <vt:lpstr>Презентация PowerPoint</vt:lpstr>
    </vt:vector>
  </TitlesOfParts>
  <Company>КФК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Изменение правового положения учреждений</dc:title>
  <dc:creator>Герстнер</dc:creator>
  <cp:lastModifiedBy>Воробьева</cp:lastModifiedBy>
  <cp:revision>253</cp:revision>
  <dcterms:created xsi:type="dcterms:W3CDTF">2011-11-08T02:48:07Z</dcterms:created>
  <dcterms:modified xsi:type="dcterms:W3CDTF">2024-05-07T04:30:06Z</dcterms:modified>
</cp:coreProperties>
</file>